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59" r:id="rId12"/>
    <p:sldId id="269" r:id="rId13"/>
    <p:sldId id="276" r:id="rId14"/>
    <p:sldId id="271" r:id="rId15"/>
    <p:sldId id="273" r:id="rId16"/>
    <p:sldId id="274" r:id="rId17"/>
    <p:sldId id="275" r:id="rId18"/>
    <p:sldId id="279" r:id="rId19"/>
    <p:sldId id="281" r:id="rId20"/>
    <p:sldId id="280" r:id="rId21"/>
    <p:sldId id="284" r:id="rId22"/>
    <p:sldId id="286" r:id="rId23"/>
    <p:sldId id="287" r:id="rId24"/>
    <p:sldId id="288" r:id="rId25"/>
    <p:sldId id="289" r:id="rId26"/>
    <p:sldId id="261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1E480D-1528-4673-A37C-98CCF4FCEBBD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B9034-B465-4833-B0CD-AA7ABEA9D6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5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nastavnu</a:t>
            </a:r>
            <a:r>
              <a:rPr lang="en-US" dirty="0"/>
              <a:t> </a:t>
            </a:r>
            <a:r>
              <a:rPr lang="en-US" dirty="0" err="1" smtClean="0"/>
              <a:t>jedinicu</a:t>
            </a:r>
            <a:r>
              <a:rPr lang="sr-Latn-CS" b="1" dirty="0"/>
              <a:t> Children’s Safety in Nursery School</a:t>
            </a:r>
            <a:r>
              <a:rPr lang="en-US" dirty="0" smtClean="0"/>
              <a:t>.</a:t>
            </a:r>
            <a:endParaRPr lang="en-US" dirty="0"/>
          </a:p>
          <a:p>
            <a:endParaRPr lang="en-US" sz="1000" dirty="0"/>
          </a:p>
          <a:p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 je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reči</a:t>
            </a:r>
            <a:r>
              <a:rPr lang="sr-Latn-RS" dirty="0" smtClean="0"/>
              <a:t> sa </a:t>
            </a:r>
            <a:r>
              <a:rPr lang="en-US" dirty="0" err="1" smtClean="0"/>
              <a:t>ve</a:t>
            </a:r>
            <a:r>
              <a:rPr lang="sr-Latn-RS" dirty="0" smtClean="0"/>
              <a:t>žbom,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ponavljanje</a:t>
            </a:r>
            <a:r>
              <a:rPr lang="en-US" dirty="0"/>
              <a:t> </a:t>
            </a:r>
            <a:r>
              <a:rPr lang="en-US" dirty="0" err="1"/>
              <a:t>nastavne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.</a:t>
            </a:r>
          </a:p>
          <a:p>
            <a:endParaRPr lang="en-US" sz="1000" dirty="0"/>
          </a:p>
          <a:p>
            <a:r>
              <a:rPr lang="en-US" dirty="0"/>
              <a:t>Na </a:t>
            </a:r>
            <a:r>
              <a:rPr lang="en-US" dirty="0" err="1"/>
              <a:t>poslednjem</a:t>
            </a:r>
            <a:r>
              <a:rPr lang="en-US" dirty="0"/>
              <a:t> </a:t>
            </a:r>
            <a:r>
              <a:rPr lang="en-US" dirty="0" err="1"/>
              <a:t>slajdu</a:t>
            </a:r>
            <a:r>
              <a:rPr lang="en-US" dirty="0"/>
              <a:t> je </a:t>
            </a:r>
            <a:r>
              <a:rPr lang="en-US" dirty="0" err="1" smtClean="0"/>
              <a:t>tre</a:t>
            </a:r>
            <a:r>
              <a:rPr lang="sr-Latn-RS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kolokvijum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održan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smtClean="0"/>
              <a:t> 5. </a:t>
            </a:r>
            <a:r>
              <a:rPr lang="sr-Latn-RS" dirty="0" smtClean="0"/>
              <a:t>času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UVODNE </a:t>
            </a:r>
            <a:r>
              <a:rPr lang="en-US" dirty="0"/>
              <a:t>NAPOMENE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15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sr-Latn-CS" sz="4000" b="1" u="sng" dirty="0" err="1" smtClean="0"/>
              <a:t>Cribs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>
              <a:buNone/>
            </a:pPr>
            <a:r>
              <a:rPr lang="sr-Latn-CS" sz="4000" dirty="0" smtClean="0"/>
              <a:t>-Crib design</a:t>
            </a:r>
            <a:r>
              <a:rPr lang="en-US" sz="4000" dirty="0"/>
              <a:t> </a:t>
            </a:r>
            <a:r>
              <a:rPr lang="en-US" sz="4000" dirty="0" smtClean="0"/>
              <a:t>and</a:t>
            </a:r>
            <a:r>
              <a:rPr lang="sr-Latn-CS" sz="4000" dirty="0" smtClean="0"/>
              <a:t> bedding </a:t>
            </a:r>
            <a:r>
              <a:rPr lang="en-US" sz="4000" dirty="0" smtClean="0"/>
              <a:t>must be appropriate and safe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en-US" sz="4000" dirty="0" smtClean="0"/>
              <a:t>Children should not sleep with soft t</a:t>
            </a:r>
            <a:r>
              <a:rPr lang="sr-Latn-CS" sz="4000" dirty="0" smtClean="0"/>
              <a:t>oys</a:t>
            </a:r>
            <a:endParaRPr lang="sr-Latn-CS" sz="4000" dirty="0"/>
          </a:p>
          <a:p>
            <a:pPr>
              <a:buFontTx/>
              <a:buChar char="-"/>
            </a:pPr>
            <a:r>
              <a:rPr lang="sr-Latn-CS" sz="4000" dirty="0" smtClean="0"/>
              <a:t>Positioning of the infant</a:t>
            </a:r>
            <a:r>
              <a:rPr lang="en-US" sz="4000" dirty="0" smtClean="0"/>
              <a:t> is also important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>
            <a:normAutofit/>
          </a:bodyPr>
          <a:lstStyle/>
          <a:p>
            <a:r>
              <a:rPr lang="sr-Latn-CS" sz="4000" b="1" u="sng" dirty="0" err="1"/>
              <a:t>Toys</a:t>
            </a:r>
            <a:r>
              <a:rPr lang="sr-Latn-CS" sz="4000" b="1" u="sng" dirty="0"/>
              <a:t> </a:t>
            </a:r>
            <a:r>
              <a:rPr lang="sr-Latn-CS" sz="4000" b="1" u="sng" dirty="0" err="1"/>
              <a:t>and</a:t>
            </a:r>
            <a:r>
              <a:rPr lang="sr-Latn-CS" sz="4000" b="1" u="sng" dirty="0"/>
              <a:t> </a:t>
            </a:r>
            <a:r>
              <a:rPr lang="sr-Latn-CS" sz="4000" b="1" u="sng" dirty="0" err="1" smtClean="0"/>
              <a:t>Supplies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>
              <a:buNone/>
            </a:pPr>
            <a:r>
              <a:rPr lang="sr-Latn-CS" sz="4000" dirty="0" smtClean="0"/>
              <a:t>-Small </a:t>
            </a:r>
            <a:r>
              <a:rPr lang="sr-Latn-CS" sz="4000" dirty="0"/>
              <a:t>or loose </a:t>
            </a:r>
            <a:r>
              <a:rPr lang="sr-Latn-CS" sz="4000" dirty="0" smtClean="0"/>
              <a:t>parts</a:t>
            </a:r>
            <a:r>
              <a:rPr lang="en-US" sz="4000" dirty="0" smtClean="0"/>
              <a:t> can be dangerous for children</a:t>
            </a:r>
            <a:r>
              <a:rPr lang="sr-Latn-CS" sz="4000" dirty="0" smtClean="0"/>
              <a:t> 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sr-Latn-CS" sz="4000" b="1" u="sng" dirty="0" err="1" smtClean="0"/>
              <a:t>Poison</a:t>
            </a:r>
            <a:r>
              <a:rPr lang="sr-Latn-CS" sz="4000" b="1" u="sng" dirty="0" smtClean="0"/>
              <a:t> </a:t>
            </a:r>
            <a:r>
              <a:rPr lang="sr-Latn-CS" sz="4000" b="1" u="sng" dirty="0" err="1" smtClean="0"/>
              <a:t>Prevention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>
              <a:buNone/>
            </a:pPr>
            <a:r>
              <a:rPr lang="sr-Latn-CS" sz="4000" dirty="0" smtClean="0"/>
              <a:t>-Chemical</a:t>
            </a:r>
            <a:r>
              <a:rPr lang="en-US" sz="4000" dirty="0" smtClean="0"/>
              <a:t>s</a:t>
            </a:r>
            <a:r>
              <a:rPr lang="sr-Latn-CS" sz="4000" dirty="0" smtClean="0"/>
              <a:t> should be stored out of reach </a:t>
            </a:r>
            <a:endParaRPr lang="en-US" sz="4000" dirty="0" smtClean="0"/>
          </a:p>
          <a:p>
            <a:endParaRPr lang="en-US" dirty="0" smtClean="0"/>
          </a:p>
          <a:p>
            <a:pPr lvl="0">
              <a:buClr>
                <a:srgbClr val="72A376"/>
              </a:buClr>
            </a:pPr>
            <a:r>
              <a:rPr lang="sr-Latn-CS" sz="4000" b="1" u="sng" dirty="0">
                <a:solidFill>
                  <a:prstClr val="black"/>
                </a:solidFill>
              </a:rPr>
              <a:t>Storage Closets</a:t>
            </a:r>
          </a:p>
          <a:p>
            <a:pPr lvl="0">
              <a:buClr>
                <a:srgbClr val="72A376"/>
              </a:buClr>
              <a:buNone/>
            </a:pPr>
            <a:endParaRPr lang="sr-Latn-CS" sz="800" b="1" u="sng" dirty="0">
              <a:solidFill>
                <a:prstClr val="black"/>
              </a:solidFill>
            </a:endParaRPr>
          </a:p>
          <a:p>
            <a:pPr lvl="0">
              <a:buClr>
                <a:srgbClr val="72A376"/>
              </a:buClr>
              <a:buNone/>
            </a:pPr>
            <a:r>
              <a:rPr lang="sr-Latn-CS" sz="4000" dirty="0" smtClean="0">
                <a:solidFill>
                  <a:prstClr val="black"/>
                </a:solidFill>
              </a:rPr>
              <a:t>-</a:t>
            </a:r>
            <a:r>
              <a:rPr lang="en-US" sz="4000" dirty="0" smtClean="0">
                <a:solidFill>
                  <a:prstClr val="black"/>
                </a:solidFill>
              </a:rPr>
              <a:t>Must be l</a:t>
            </a:r>
            <a:r>
              <a:rPr lang="sr-Latn-CS" sz="4000" dirty="0" smtClean="0">
                <a:solidFill>
                  <a:prstClr val="black"/>
                </a:solidFill>
              </a:rPr>
              <a:t>ocked</a:t>
            </a:r>
            <a:endParaRPr lang="en-US" sz="4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sr-Latn-CS" sz="4000" b="1" u="sng" dirty="0" err="1" smtClean="0"/>
              <a:t>Bathrooms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>
              <a:buNone/>
            </a:pPr>
            <a:r>
              <a:rPr lang="sr-Latn-CS" sz="4000" dirty="0" smtClean="0"/>
              <a:t>-</a:t>
            </a:r>
            <a:r>
              <a:rPr lang="en-US" sz="4000" dirty="0" smtClean="0"/>
              <a:t>With </a:t>
            </a:r>
            <a:r>
              <a:rPr lang="en-US" sz="4000" dirty="0"/>
              <a:t>c</a:t>
            </a:r>
            <a:r>
              <a:rPr lang="sr-Latn-CS" sz="4000" dirty="0" smtClean="0"/>
              <a:t>hild-sized fixtures</a:t>
            </a:r>
            <a:r>
              <a:rPr lang="en-US" sz="4000" dirty="0" smtClean="0"/>
              <a:t> (toilets, washbasins…)</a:t>
            </a:r>
            <a:endParaRPr lang="sr-Latn-CS" sz="4000" dirty="0" smtClean="0"/>
          </a:p>
          <a:p>
            <a:pPr>
              <a:buNone/>
            </a:pPr>
            <a:r>
              <a:rPr lang="sr-Latn-CS" sz="4000" dirty="0" smtClean="0"/>
              <a:t>-Water temperature</a:t>
            </a:r>
            <a:r>
              <a:rPr lang="en-US" sz="4000" dirty="0" smtClean="0"/>
              <a:t> mustn’t reach over 48</a:t>
            </a:r>
            <a:r>
              <a:rPr lang="en-US" sz="4000" dirty="0" smtClean="0">
                <a:latin typeface="Times New Roman"/>
                <a:cs typeface="Times New Roman"/>
              </a:rPr>
              <a:t>℃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r>
              <a:rPr lang="sr-Latn-CS" sz="4000" b="1" u="sng" dirty="0" smtClean="0"/>
              <a:t>Kitchen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>
              <a:buNone/>
            </a:pPr>
            <a:r>
              <a:rPr lang="sr-Latn-CS" sz="4000" dirty="0" smtClean="0"/>
              <a:t>-Children </a:t>
            </a:r>
            <a:r>
              <a:rPr lang="sr-Latn-CS" sz="4000" dirty="0"/>
              <a:t>should not have access </a:t>
            </a:r>
            <a:r>
              <a:rPr lang="en-US" sz="4000" dirty="0" smtClean="0"/>
              <a:t>to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sr-Latn-CS" sz="4000" b="1" u="sng" dirty="0" err="1" smtClean="0"/>
              <a:t>Falls</a:t>
            </a:r>
            <a:endParaRPr lang="sr-Latn-CS" sz="4000" b="1" u="sng" dirty="0" smtClean="0"/>
          </a:p>
          <a:p>
            <a:pPr>
              <a:buNone/>
            </a:pPr>
            <a:endParaRPr lang="en-US" sz="800" b="1" u="sng" dirty="0" smtClean="0"/>
          </a:p>
          <a:p>
            <a:pPr>
              <a:buNone/>
            </a:pPr>
            <a:r>
              <a:rPr lang="sr-Latn-RS" sz="4000" dirty="0" smtClean="0"/>
              <a:t>-</a:t>
            </a:r>
            <a:r>
              <a:rPr lang="sr-Latn-CS" sz="4000" dirty="0" smtClean="0"/>
              <a:t>Constant supervision</a:t>
            </a:r>
            <a:r>
              <a:rPr lang="en-US" sz="4000" dirty="0" smtClean="0"/>
              <a:t> will prevent children from falling</a:t>
            </a:r>
            <a:r>
              <a:rPr lang="sr-Latn-C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4000" b="1" u="sng" dirty="0" err="1" smtClean="0"/>
              <a:t>Safety</a:t>
            </a:r>
            <a:r>
              <a:rPr lang="sr-Latn-CS" sz="4000" b="1" u="sng" dirty="0" smtClean="0"/>
              <a:t> </a:t>
            </a:r>
            <a:r>
              <a:rPr lang="sr-Latn-CS" sz="4000" b="1" u="sng" dirty="0" err="1" smtClean="0"/>
              <a:t>devices</a:t>
            </a:r>
            <a:r>
              <a:rPr lang="sr-Latn-CS" sz="4000" b="1" u="sng" dirty="0" smtClean="0"/>
              <a:t> </a:t>
            </a:r>
          </a:p>
          <a:p>
            <a:pPr>
              <a:buNone/>
            </a:pPr>
            <a:endParaRPr lang="en-US" sz="800" b="1" u="sng" dirty="0" smtClean="0"/>
          </a:p>
          <a:p>
            <a:pPr>
              <a:buNone/>
            </a:pPr>
            <a:r>
              <a:rPr lang="sr-Latn-RS" sz="4000" dirty="0" smtClean="0"/>
              <a:t>-</a:t>
            </a:r>
            <a:r>
              <a:rPr lang="sr-Latn-CS" sz="4000" dirty="0" smtClean="0"/>
              <a:t>No </a:t>
            </a:r>
            <a:r>
              <a:rPr lang="sr-Latn-CS" sz="4000" dirty="0" err="1"/>
              <a:t>room</a:t>
            </a:r>
            <a:r>
              <a:rPr lang="sr-Latn-CS" sz="4000" dirty="0"/>
              <a:t> </a:t>
            </a:r>
            <a:r>
              <a:rPr lang="sr-Latn-CS" sz="4000" dirty="0" err="1"/>
              <a:t>or</a:t>
            </a:r>
            <a:r>
              <a:rPr lang="sr-Latn-CS" sz="4000" dirty="0"/>
              <a:t> </a:t>
            </a:r>
            <a:r>
              <a:rPr lang="sr-Latn-CS" sz="4000" dirty="0" err="1"/>
              <a:t>area</a:t>
            </a:r>
            <a:r>
              <a:rPr lang="sr-Latn-CS" sz="4000" dirty="0"/>
              <a:t> </a:t>
            </a:r>
            <a:r>
              <a:rPr lang="sr-Latn-CS" sz="4000" dirty="0" smtClean="0"/>
              <a:t>is </a:t>
            </a:r>
            <a:r>
              <a:rPr lang="sr-Latn-CS" sz="4000" dirty="0" err="1" smtClean="0"/>
              <a:t>completely</a:t>
            </a:r>
            <a:r>
              <a:rPr lang="sr-Latn-CS" sz="4000" dirty="0" smtClean="0"/>
              <a:t> </a:t>
            </a:r>
            <a:r>
              <a:rPr lang="sr-Latn-CS" sz="4000" dirty="0"/>
              <a:t>“</a:t>
            </a:r>
            <a:r>
              <a:rPr lang="sr-Latn-CS" sz="4000" dirty="0" err="1"/>
              <a:t>child</a:t>
            </a:r>
            <a:r>
              <a:rPr lang="sr-Latn-CS" sz="4000" dirty="0"/>
              <a:t> </a:t>
            </a:r>
            <a:r>
              <a:rPr lang="sr-Latn-CS" sz="4000" dirty="0" err="1" smtClean="0"/>
              <a:t>proof</a:t>
            </a:r>
            <a:r>
              <a:rPr lang="sr-Latn-CS" sz="4000" dirty="0" smtClean="0"/>
              <a:t>”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3600" dirty="0"/>
              <a:t>It is your responsibility to keep children safe and this involves making the </a:t>
            </a:r>
            <a:r>
              <a:rPr lang="sr-Latn-CS" sz="3600" u="sng" dirty="0"/>
              <a:t>environment</a:t>
            </a:r>
            <a:r>
              <a:rPr lang="sr-Latn-CS" sz="3600" dirty="0"/>
              <a:t> as safe as possible, </a:t>
            </a:r>
            <a:r>
              <a:rPr lang="sr-Latn-CS" sz="3600" u="sng" dirty="0"/>
              <a:t>supervising</a:t>
            </a:r>
            <a:r>
              <a:rPr lang="sr-Latn-CS" sz="3600" dirty="0"/>
              <a:t> children at all times, and </a:t>
            </a:r>
            <a:r>
              <a:rPr lang="sr-Latn-CS" sz="3600" u="sng" dirty="0"/>
              <a:t>teaching</a:t>
            </a:r>
            <a:r>
              <a:rPr lang="sr-Latn-CS" sz="3600" dirty="0"/>
              <a:t> children about safety. </a:t>
            </a:r>
            <a:r>
              <a:rPr lang="en-US" sz="3600" dirty="0"/>
              <a:t>M</a:t>
            </a:r>
            <a:r>
              <a:rPr lang="sr-Latn-CS" sz="3600" dirty="0" smtClean="0"/>
              <a:t>ost </a:t>
            </a:r>
            <a:r>
              <a:rPr lang="sr-Latn-CS" sz="3600" dirty="0"/>
              <a:t>injuries are preventable.</a:t>
            </a:r>
            <a:endParaRPr 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CONCLUSION: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r-Latn-CS" sz="3200" b="1" dirty="0" smtClean="0"/>
              <a:t>supervise, v </a:t>
            </a:r>
            <a:r>
              <a:rPr lang="sr-Latn-CS" sz="3200" dirty="0" smtClean="0"/>
              <a:t>- </a:t>
            </a:r>
            <a:r>
              <a:rPr lang="en-US" sz="3200" dirty="0"/>
              <a:t>to watch a person or activity to make certain that everything is done correctly, safely, etc.</a:t>
            </a:r>
            <a:endParaRPr lang="sr-Latn-CS" sz="3200" dirty="0" smtClean="0"/>
          </a:p>
          <a:p>
            <a:pPr marL="109728" indent="0">
              <a:buNone/>
            </a:pPr>
            <a:r>
              <a:rPr lang="sr-Latn-CS" sz="3200" b="1" dirty="0" smtClean="0"/>
              <a:t>supervision, n -</a:t>
            </a:r>
            <a:r>
              <a:rPr lang="sr-Latn-CS" sz="3200" dirty="0" smtClean="0"/>
              <a:t> </a:t>
            </a:r>
            <a:r>
              <a:rPr lang="en-US" sz="3200" dirty="0"/>
              <a:t>the act of watching a person or activity and making certain that everything is done correctly, safely, etc.</a:t>
            </a:r>
            <a:endParaRPr lang="sr-Latn-CS" sz="3200" dirty="0" smtClean="0"/>
          </a:p>
          <a:p>
            <a:pPr marL="109728" indent="0">
              <a:buNone/>
            </a:pPr>
            <a:endParaRPr lang="sr-Latn-CS" sz="2200" dirty="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r>
              <a:rPr lang="sr-Latn-CS" sz="3200" b="1" dirty="0" smtClean="0">
                <a:solidFill>
                  <a:prstClr val="black"/>
                </a:solidFill>
              </a:rPr>
              <a:t>hazard </a:t>
            </a:r>
            <a:r>
              <a:rPr lang="sr-Latn-CS" sz="3200" dirty="0" smtClean="0">
                <a:solidFill>
                  <a:prstClr val="black"/>
                </a:solidFill>
              </a:rPr>
              <a:t>- </a:t>
            </a:r>
            <a:r>
              <a:rPr lang="en-US" sz="3200" dirty="0">
                <a:solidFill>
                  <a:prstClr val="black"/>
                </a:solidFill>
              </a:rPr>
              <a:t>something that is dangerous and likely to cause </a:t>
            </a:r>
            <a:r>
              <a:rPr lang="en-US" sz="3200" dirty="0" smtClean="0">
                <a:solidFill>
                  <a:prstClr val="black"/>
                </a:solidFill>
              </a:rPr>
              <a:t>damage</a:t>
            </a:r>
            <a:endParaRPr lang="sr-Latn-RS" sz="3200" dirty="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sr-Latn-CS" sz="2200" dirty="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r>
              <a:rPr lang="sr-Latn-CS" sz="3200" b="1" dirty="0" smtClean="0">
                <a:solidFill>
                  <a:prstClr val="black"/>
                </a:solidFill>
              </a:rPr>
              <a:t>facility</a:t>
            </a:r>
            <a:r>
              <a:rPr lang="sr-Latn-CS" sz="3200" dirty="0" smtClean="0">
                <a:solidFill>
                  <a:prstClr val="black"/>
                </a:solidFill>
              </a:rPr>
              <a:t> - </a:t>
            </a:r>
            <a:r>
              <a:rPr lang="en-US" sz="3200" dirty="0">
                <a:solidFill>
                  <a:prstClr val="black"/>
                </a:solidFill>
              </a:rPr>
              <a:t>a place, especially including buildings, where a particular activity </a:t>
            </a:r>
            <a:r>
              <a:rPr lang="en-US" sz="3200" dirty="0" smtClean="0">
                <a:solidFill>
                  <a:prstClr val="black"/>
                </a:solidFill>
              </a:rPr>
              <a:t>happens</a:t>
            </a:r>
            <a:r>
              <a:rPr lang="sr-Latn-CS" sz="3200" dirty="0" smtClean="0">
                <a:solidFill>
                  <a:prstClr val="black"/>
                </a:solidFill>
              </a:rPr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r-Latn-RS" dirty="0" smtClean="0"/>
              <a:t>VOCABULARY: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82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3200" b="1" dirty="0" smtClean="0"/>
              <a:t>handrail</a:t>
            </a:r>
            <a:r>
              <a:rPr lang="sr-Latn-RS" sz="3200" dirty="0" smtClean="0"/>
              <a:t> - </a:t>
            </a:r>
            <a:r>
              <a:rPr lang="en-US" sz="3200" dirty="0"/>
              <a:t>a long, narrow bar of wood or metal that people can hold on to for support, especially when going up or down </a:t>
            </a:r>
            <a:r>
              <a:rPr lang="en-US" sz="3200" dirty="0" smtClean="0"/>
              <a:t>stairs</a:t>
            </a:r>
            <a:endParaRPr lang="sr-Latn-RS" sz="3200" dirty="0" smtClean="0"/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3200" b="1" dirty="0" smtClean="0"/>
              <a:t>choke</a:t>
            </a:r>
            <a:r>
              <a:rPr lang="sr-Latn-RS" sz="3200" dirty="0" smtClean="0"/>
              <a:t> - </a:t>
            </a:r>
            <a:r>
              <a:rPr lang="en-US" sz="3200" dirty="0"/>
              <a:t>If you choke, or if something chokes you, you stop breathing because something is blocking your </a:t>
            </a:r>
            <a:r>
              <a:rPr lang="en-US" sz="3200" dirty="0" smtClean="0"/>
              <a:t>throat</a:t>
            </a:r>
            <a:endParaRPr lang="sr-Latn-RS" sz="3200" dirty="0" smtClean="0"/>
          </a:p>
          <a:p>
            <a:pPr marL="109728" indent="0">
              <a:buNone/>
            </a:pPr>
            <a:endParaRPr lang="sr-Latn-RS" sz="2200" dirty="0" smtClean="0"/>
          </a:p>
          <a:p>
            <a:pPr marL="109728" indent="0">
              <a:buNone/>
            </a:pPr>
            <a:r>
              <a:rPr lang="en-US" sz="3200" b="1" dirty="0" smtClean="0"/>
              <a:t>tile</a:t>
            </a:r>
            <a:r>
              <a:rPr lang="sr-Latn-RS" sz="3200" b="1" dirty="0" smtClean="0"/>
              <a:t> </a:t>
            </a:r>
            <a:r>
              <a:rPr lang="sr-Latn-RS" sz="3200" dirty="0" smtClean="0"/>
              <a:t>- </a:t>
            </a:r>
            <a:r>
              <a:rPr lang="en-US" sz="3200" dirty="0"/>
              <a:t>a thin, usually square or rectangular piece of baked clay, plastic, etc. used for covering roofs, floors, walls, etc.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9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sr-Latn-CS" sz="5400" dirty="0"/>
              <a:t>Children’s Safety in Nursery School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924944"/>
            <a:ext cx="7772400" cy="1886367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72A376"/>
              </a:buClr>
            </a:pPr>
            <a:r>
              <a:rPr lang="sr-Latn-CS" sz="3300" b="1" dirty="0">
                <a:solidFill>
                  <a:srgbClr val="676A55"/>
                </a:solidFill>
              </a:rPr>
              <a:t>How Safe Is Your Classroom? </a:t>
            </a:r>
          </a:p>
          <a:p>
            <a:pPr lvl="0">
              <a:buClr>
                <a:srgbClr val="72A376"/>
              </a:buClr>
            </a:pPr>
            <a:endParaRPr lang="sr-Latn-CS" sz="900" b="1" dirty="0">
              <a:solidFill>
                <a:srgbClr val="676A55"/>
              </a:solidFill>
            </a:endParaRPr>
          </a:p>
          <a:p>
            <a:pPr lvl="0">
              <a:buClr>
                <a:srgbClr val="72A376"/>
              </a:buClr>
            </a:pPr>
            <a:r>
              <a:rPr lang="sr-Latn-CS" sz="3300" b="1" dirty="0">
                <a:solidFill>
                  <a:srgbClr val="676A55"/>
                </a:solidFill>
              </a:rPr>
              <a:t>Identifying Hazards Before </a:t>
            </a:r>
          </a:p>
          <a:p>
            <a:pPr lvl="0">
              <a:buClr>
                <a:srgbClr val="72A376"/>
              </a:buClr>
            </a:pPr>
            <a:r>
              <a:rPr lang="sr-Latn-CS" sz="3300" b="1" dirty="0">
                <a:solidFill>
                  <a:srgbClr val="676A55"/>
                </a:solidFill>
              </a:rPr>
              <a:t>Accidents Happen</a:t>
            </a:r>
            <a:endParaRPr lang="en-US" sz="3300" dirty="0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6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sr-Latn-CS" sz="4300" b="1" dirty="0">
                <a:solidFill>
                  <a:prstClr val="black"/>
                </a:solidFill>
              </a:rPr>
              <a:t>b</a:t>
            </a:r>
            <a:r>
              <a:rPr lang="sr-Latn-CS" sz="4300" b="1" dirty="0" smtClean="0">
                <a:solidFill>
                  <a:prstClr val="black"/>
                </a:solidFill>
              </a:rPr>
              <a:t>ulletin board </a:t>
            </a:r>
            <a:r>
              <a:rPr lang="sr-Latn-CS" sz="4300" dirty="0" smtClean="0">
                <a:solidFill>
                  <a:prstClr val="black"/>
                </a:solidFill>
              </a:rPr>
              <a:t>- </a:t>
            </a:r>
            <a:r>
              <a:rPr lang="en-US" sz="4300" dirty="0">
                <a:solidFill>
                  <a:prstClr val="black"/>
                </a:solidFill>
              </a:rPr>
              <a:t>a board on a wall on which notices can be </a:t>
            </a:r>
            <a:r>
              <a:rPr lang="en-US" sz="4300" dirty="0" smtClean="0">
                <a:solidFill>
                  <a:prstClr val="black"/>
                </a:solidFill>
              </a:rPr>
              <a:t>put</a:t>
            </a:r>
            <a:r>
              <a:rPr lang="sr-Latn-RS" sz="4300" dirty="0" smtClean="0">
                <a:solidFill>
                  <a:prstClr val="black"/>
                </a:solidFill>
              </a:rPr>
              <a:t>, </a:t>
            </a:r>
            <a:r>
              <a:rPr lang="sr-Latn-CS" sz="4300" dirty="0">
                <a:solidFill>
                  <a:prstClr val="black"/>
                </a:solidFill>
              </a:rPr>
              <a:t>(UK noticeboard</a:t>
            </a:r>
            <a:r>
              <a:rPr lang="sr-Latn-CS" sz="4300" dirty="0" smtClean="0">
                <a:solidFill>
                  <a:prstClr val="black"/>
                </a:solidFill>
              </a:rPr>
              <a:t>)</a:t>
            </a:r>
          </a:p>
          <a:p>
            <a:pPr marL="109728" indent="0">
              <a:buNone/>
            </a:pPr>
            <a:endParaRPr lang="sr-Latn-RS" sz="2900" b="1" dirty="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r>
              <a:rPr lang="en-US" sz="4300" b="1" dirty="0" smtClean="0">
                <a:solidFill>
                  <a:prstClr val="black"/>
                </a:solidFill>
              </a:rPr>
              <a:t>fasten</a:t>
            </a:r>
            <a:r>
              <a:rPr lang="sr-Latn-RS" sz="4300" dirty="0" smtClean="0">
                <a:solidFill>
                  <a:prstClr val="black"/>
                </a:solidFill>
              </a:rPr>
              <a:t> - </a:t>
            </a:r>
            <a:r>
              <a:rPr lang="en-US" sz="4300" dirty="0">
                <a:solidFill>
                  <a:prstClr val="black"/>
                </a:solidFill>
              </a:rPr>
              <a:t>to (cause something to) become firmly fixed together, or in position, or closed</a:t>
            </a:r>
            <a:endParaRPr lang="sr-Latn-RS" sz="4300" dirty="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sr-Latn-CS" sz="2900" dirty="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r>
              <a:rPr lang="sr-Latn-CS" sz="4300" b="1" dirty="0" smtClean="0">
                <a:solidFill>
                  <a:prstClr val="black"/>
                </a:solidFill>
              </a:rPr>
              <a:t>leak, v </a:t>
            </a:r>
            <a:r>
              <a:rPr lang="sr-Latn-CS" sz="4300" dirty="0" smtClean="0">
                <a:solidFill>
                  <a:prstClr val="black"/>
                </a:solidFill>
              </a:rPr>
              <a:t>- </a:t>
            </a:r>
            <a:r>
              <a:rPr lang="en-US" sz="4300" dirty="0">
                <a:solidFill>
                  <a:prstClr val="black"/>
                </a:solidFill>
              </a:rPr>
              <a:t>(of a liquid or gas) to escape from a hole or crack in a pipe or container; (of a container) to allow liquid or gas to escape</a:t>
            </a:r>
            <a:endParaRPr lang="sr-Latn-CS" sz="4300" dirty="0" smtClean="0">
              <a:solidFill>
                <a:prstClr val="black"/>
              </a:solidFill>
            </a:endParaRPr>
          </a:p>
          <a:p>
            <a:pPr marL="109728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leak, </a:t>
            </a:r>
            <a:r>
              <a:rPr lang="sr-Latn-RS" sz="4300" b="1" dirty="0" smtClean="0">
                <a:solidFill>
                  <a:prstClr val="black"/>
                </a:solidFill>
              </a:rPr>
              <a:t>n </a:t>
            </a:r>
            <a:r>
              <a:rPr lang="sr-Latn-RS" sz="4300" dirty="0" smtClean="0">
                <a:solidFill>
                  <a:prstClr val="black"/>
                </a:solidFill>
              </a:rPr>
              <a:t>- </a:t>
            </a:r>
            <a:r>
              <a:rPr lang="en-US" sz="4300" dirty="0" smtClean="0">
                <a:solidFill>
                  <a:prstClr val="black"/>
                </a:solidFill>
              </a:rPr>
              <a:t>a </a:t>
            </a:r>
            <a:r>
              <a:rPr lang="en-US" sz="4300" dirty="0">
                <a:solidFill>
                  <a:prstClr val="black"/>
                </a:solidFill>
              </a:rPr>
              <a:t>hole or crack through which a liquid or gas can flow out of a container, or the liquid or gas that comes </a:t>
            </a:r>
            <a:r>
              <a:rPr lang="en-US" sz="4300" dirty="0" smtClean="0">
                <a:solidFill>
                  <a:prstClr val="black"/>
                </a:solidFill>
              </a:rPr>
              <a:t>out</a:t>
            </a:r>
            <a:endParaRPr lang="sr-Latn-RS" sz="43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5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sr-Latn-RS" b="1" dirty="0" smtClean="0"/>
              <a:t>screw </a:t>
            </a:r>
            <a:r>
              <a:rPr lang="sr-Latn-RS" dirty="0" smtClean="0"/>
              <a:t>- </a:t>
            </a:r>
            <a:r>
              <a:rPr lang="en-US" sz="2800" dirty="0" smtClean="0"/>
              <a:t>a </a:t>
            </a:r>
            <a:r>
              <a:rPr lang="en-US" sz="2800" dirty="0"/>
              <a:t>thin, pointed piece of metal with a raised edge twisting round along its length and a flat top with a cut in it, used to join things together, especially pieces of </a:t>
            </a:r>
            <a:r>
              <a:rPr lang="en-US" sz="2800" dirty="0" smtClean="0"/>
              <a:t>wood</a:t>
            </a:r>
            <a:endParaRPr lang="sr-Latn-RS" sz="2800" dirty="0" smtClean="0"/>
          </a:p>
          <a:p>
            <a:pPr marL="109728" indent="0">
              <a:buNone/>
            </a:pPr>
            <a:endParaRPr lang="sr-Latn-RS" sz="2000" dirty="0" smtClean="0"/>
          </a:p>
          <a:p>
            <a:pPr marL="109728" indent="0">
              <a:buNone/>
            </a:pPr>
            <a:r>
              <a:rPr lang="en-US" sz="2800" b="1" dirty="0" smtClean="0"/>
              <a:t>nail</a:t>
            </a:r>
            <a:r>
              <a:rPr lang="sr-Latn-RS" sz="2800" dirty="0" smtClean="0"/>
              <a:t> - </a:t>
            </a:r>
            <a:r>
              <a:rPr lang="en-US" sz="2800" dirty="0"/>
              <a:t>a small, thin piece of metal with one pointed end and one flat end that you hit into something with a </a:t>
            </a:r>
            <a:r>
              <a:rPr lang="en-US" sz="2800" dirty="0" smtClean="0"/>
              <a:t>hammer in </a:t>
            </a:r>
            <a:r>
              <a:rPr lang="en-US" sz="2800" dirty="0"/>
              <a:t>order to fasten or join it to something </a:t>
            </a:r>
            <a:r>
              <a:rPr lang="en-US" sz="2800" dirty="0" smtClean="0"/>
              <a:t>else</a:t>
            </a:r>
            <a:endParaRPr lang="sr-Latn-RS" sz="28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b="1" dirty="0" smtClean="0"/>
              <a:t>crib</a:t>
            </a:r>
            <a:r>
              <a:rPr lang="sr-Latn-RS" dirty="0" smtClean="0"/>
              <a:t> - </a:t>
            </a:r>
            <a:r>
              <a:rPr lang="en-US" dirty="0"/>
              <a:t>a small bed for a baby or young child with high bars around the </a:t>
            </a:r>
            <a:r>
              <a:rPr lang="en-US" dirty="0" smtClean="0"/>
              <a:t>sides</a:t>
            </a:r>
            <a:r>
              <a:rPr lang="sr-Latn-RS" dirty="0"/>
              <a:t>, (UK cot</a:t>
            </a:r>
            <a:r>
              <a:rPr lang="sr-Latn-RS" dirty="0" smtClean="0"/>
              <a:t>)</a:t>
            </a:r>
          </a:p>
          <a:p>
            <a:pPr marL="109728" indent="0">
              <a:buNone/>
            </a:pPr>
            <a:endParaRPr lang="sr-Latn-RS" sz="2200" dirty="0" smtClean="0"/>
          </a:p>
          <a:p>
            <a:pPr marL="109728" indent="0">
              <a:buNone/>
            </a:pPr>
            <a:r>
              <a:rPr lang="en-US" b="1" dirty="0" smtClean="0"/>
              <a:t>fixture</a:t>
            </a:r>
            <a:r>
              <a:rPr lang="en-US" dirty="0" smtClean="0"/>
              <a:t> </a:t>
            </a:r>
            <a:r>
              <a:rPr lang="en-US" dirty="0"/>
              <a:t>- a permanently fixed piece of furniture in a house, such as a bath, toilet</a:t>
            </a:r>
            <a:r>
              <a:rPr lang="en-US" dirty="0" smtClean="0"/>
              <a:t>...</a:t>
            </a:r>
            <a:endParaRPr lang="sr-Latn-R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21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/>
              <a:t>1. The </a:t>
            </a:r>
            <a:r>
              <a:rPr lang="en-US" dirty="0"/>
              <a:t>school has wheelchair ramps and </a:t>
            </a:r>
            <a:r>
              <a:rPr lang="en-US" dirty="0" err="1" smtClean="0"/>
              <a:t>h_______s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2. Make </a:t>
            </a:r>
            <a:r>
              <a:rPr lang="en-US" dirty="0"/>
              <a:t>sure your seat belt is securely </a:t>
            </a:r>
            <a:r>
              <a:rPr lang="en-US" dirty="0" smtClean="0"/>
              <a:t>f_____</a:t>
            </a:r>
            <a:r>
              <a:rPr lang="en-US" dirty="0" err="1" smtClean="0"/>
              <a:t>ed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3. She </a:t>
            </a:r>
            <a:r>
              <a:rPr lang="en-US" dirty="0"/>
              <a:t>almost </a:t>
            </a:r>
            <a:r>
              <a:rPr lang="en-US" dirty="0" smtClean="0"/>
              <a:t>c___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to death on a fish bone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4. All </a:t>
            </a:r>
            <a:r>
              <a:rPr lang="en-US" dirty="0" err="1" smtClean="0"/>
              <a:t>f______s</a:t>
            </a:r>
            <a:r>
              <a:rPr lang="en-US" dirty="0" smtClean="0"/>
              <a:t> </a:t>
            </a:r>
            <a:r>
              <a:rPr lang="en-US" dirty="0"/>
              <a:t>and fittings are included in the house price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5. He </a:t>
            </a:r>
            <a:r>
              <a:rPr lang="en-US" dirty="0"/>
              <a:t>hammered the </a:t>
            </a:r>
            <a:r>
              <a:rPr lang="en-US" dirty="0" smtClean="0"/>
              <a:t>n___ </a:t>
            </a:r>
            <a:r>
              <a:rPr lang="en-US" dirty="0"/>
              <a:t>into the wall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6. Students </a:t>
            </a:r>
            <a:r>
              <a:rPr lang="en-US" dirty="0"/>
              <a:t>are not allowed to handle these chemicals unless they are under the </a:t>
            </a:r>
            <a:r>
              <a:rPr lang="en-US" dirty="0" smtClean="0"/>
              <a:t>s__________ </a:t>
            </a:r>
            <a:r>
              <a:rPr lang="en-US" dirty="0"/>
              <a:t>of a teacher.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VOCABULARY </a:t>
            </a:r>
            <a:r>
              <a:rPr lang="en-US" sz="3600" dirty="0" smtClean="0"/>
              <a:t>EXERCISE</a:t>
            </a:r>
            <a:br>
              <a:rPr lang="en-US" sz="3600" dirty="0" smtClean="0"/>
            </a:br>
            <a:r>
              <a:rPr lang="en-US" sz="3600" dirty="0" smtClean="0"/>
              <a:t>Fill in the gaps: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7429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/>
              <a:t>7. a </a:t>
            </a:r>
            <a:r>
              <a:rPr lang="en-US" dirty="0"/>
              <a:t>new sports </a:t>
            </a:r>
            <a:r>
              <a:rPr lang="en-US" dirty="0" smtClean="0"/>
              <a:t>f_______</a:t>
            </a:r>
          </a:p>
          <a:p>
            <a:pPr marL="109728" indent="0">
              <a:buNone/>
            </a:pPr>
            <a:endParaRPr lang="en-US" sz="800" dirty="0" smtClean="0"/>
          </a:p>
          <a:p>
            <a:pPr marL="109728" indent="0">
              <a:buNone/>
            </a:pPr>
            <a:r>
              <a:rPr lang="en-US" dirty="0" smtClean="0"/>
              <a:t>8. There's </a:t>
            </a:r>
            <a:r>
              <a:rPr lang="en-US" dirty="0"/>
              <a:t>water on the floor - we must have a </a:t>
            </a:r>
            <a:r>
              <a:rPr lang="en-US" dirty="0" smtClean="0"/>
              <a:t>l___.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9. a </a:t>
            </a:r>
            <a:r>
              <a:rPr lang="en-US" dirty="0"/>
              <a:t>health/fire </a:t>
            </a:r>
            <a:r>
              <a:rPr lang="en-US" dirty="0" smtClean="0"/>
              <a:t>h_____</a:t>
            </a:r>
          </a:p>
          <a:p>
            <a:pPr marL="109728" indent="0">
              <a:buNone/>
            </a:pPr>
            <a:endParaRPr lang="en-US" sz="900" dirty="0"/>
          </a:p>
          <a:p>
            <a:pPr marL="109728" indent="0">
              <a:buNone/>
            </a:pPr>
            <a:r>
              <a:rPr lang="en-US" dirty="0" smtClean="0"/>
              <a:t>10. A c___ </a:t>
            </a:r>
            <a:r>
              <a:rPr lang="en-US" dirty="0"/>
              <a:t>is a bed for a small baby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sz="800" dirty="0"/>
          </a:p>
          <a:p>
            <a:pPr marL="109728" indent="0">
              <a:buNone/>
            </a:pPr>
            <a:r>
              <a:rPr lang="en-US" dirty="0" smtClean="0"/>
              <a:t>11. I've </a:t>
            </a:r>
            <a:r>
              <a:rPr lang="en-US" dirty="0"/>
              <a:t>put the list of players up on the </a:t>
            </a:r>
            <a:r>
              <a:rPr lang="en-US" dirty="0" smtClean="0"/>
              <a:t>b_______ b____.</a:t>
            </a:r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12. roof </a:t>
            </a:r>
            <a:r>
              <a:rPr lang="en-US" dirty="0" err="1" smtClean="0"/>
              <a:t>t___s</a:t>
            </a:r>
            <a:r>
              <a:rPr lang="en-US" dirty="0"/>
              <a:t>, floor </a:t>
            </a:r>
            <a:r>
              <a:rPr lang="en-US" dirty="0" err="1" smtClean="0"/>
              <a:t>t___s</a:t>
            </a:r>
            <a:r>
              <a:rPr lang="en-US" dirty="0"/>
              <a:t>, ceramic </a:t>
            </a:r>
            <a:r>
              <a:rPr lang="en-US" dirty="0" err="1" smtClean="0"/>
              <a:t>t___s</a:t>
            </a:r>
            <a:r>
              <a:rPr lang="en-US" dirty="0"/>
              <a:t>, carpet </a:t>
            </a:r>
            <a:r>
              <a:rPr lang="en-US" dirty="0" err="1" smtClean="0"/>
              <a:t>t___s</a:t>
            </a:r>
            <a:endParaRPr lang="en-US" dirty="0" smtClean="0"/>
          </a:p>
          <a:p>
            <a:pPr marL="109728" indent="0">
              <a:buNone/>
            </a:pPr>
            <a:endParaRPr lang="en-US" sz="900" dirty="0" smtClean="0"/>
          </a:p>
          <a:p>
            <a:pPr marL="109728" indent="0">
              <a:buNone/>
            </a:pPr>
            <a:r>
              <a:rPr lang="en-US" dirty="0" smtClean="0"/>
              <a:t>13. Each </a:t>
            </a:r>
            <a:r>
              <a:rPr lang="en-US" dirty="0"/>
              <a:t>shelf is fixed to the wall with just three </a:t>
            </a:r>
            <a:r>
              <a:rPr lang="en-US" dirty="0" err="1" smtClean="0"/>
              <a:t>s____s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97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1. The school has wheelchair ramps and </a:t>
            </a:r>
            <a:r>
              <a:rPr lang="en-US" sz="2500" dirty="0" smtClean="0">
                <a:solidFill>
                  <a:srgbClr val="FF0000"/>
                </a:solidFill>
              </a:rPr>
              <a:t>handrails</a:t>
            </a:r>
            <a:r>
              <a:rPr lang="en-US" sz="2500" dirty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2. Make sure your seat belt is securely </a:t>
            </a:r>
            <a:r>
              <a:rPr lang="en-US" sz="2500" dirty="0" smtClean="0">
                <a:solidFill>
                  <a:srgbClr val="FF0000"/>
                </a:solidFill>
              </a:rPr>
              <a:t>fastened</a:t>
            </a:r>
            <a:r>
              <a:rPr lang="en-US" sz="2500" dirty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3. She almost </a:t>
            </a:r>
            <a:r>
              <a:rPr lang="en-US" sz="2500" dirty="0" smtClean="0">
                <a:solidFill>
                  <a:srgbClr val="FF0000"/>
                </a:solidFill>
              </a:rPr>
              <a:t>choked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dirty="0">
                <a:solidFill>
                  <a:prstClr val="black"/>
                </a:solidFill>
              </a:rPr>
              <a:t>to death on a fish bone.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4. All </a:t>
            </a:r>
            <a:r>
              <a:rPr lang="en-US" sz="2500" dirty="0" smtClean="0">
                <a:solidFill>
                  <a:srgbClr val="FF0000"/>
                </a:solidFill>
              </a:rPr>
              <a:t>fixtures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dirty="0">
                <a:solidFill>
                  <a:prstClr val="black"/>
                </a:solidFill>
              </a:rPr>
              <a:t>and fittings are included in the house price.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5. He hammered the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nail </a:t>
            </a:r>
            <a:r>
              <a:rPr lang="en-US" sz="2500" dirty="0">
                <a:solidFill>
                  <a:prstClr val="black"/>
                </a:solidFill>
              </a:rPr>
              <a:t>into the wall.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6. Students are not allowed to handle these chemicals unless they are under the </a:t>
            </a:r>
            <a:r>
              <a:rPr lang="en-US" sz="2500" dirty="0" smtClean="0">
                <a:solidFill>
                  <a:srgbClr val="FF0000"/>
                </a:solidFill>
              </a:rPr>
              <a:t>supervision</a:t>
            </a:r>
            <a:r>
              <a:rPr lang="en-US" sz="2500" dirty="0" smtClean="0">
                <a:solidFill>
                  <a:prstClr val="black"/>
                </a:solidFill>
              </a:rPr>
              <a:t> </a:t>
            </a:r>
            <a:r>
              <a:rPr lang="en-US" sz="2500" dirty="0">
                <a:solidFill>
                  <a:prstClr val="black"/>
                </a:solidFill>
              </a:rPr>
              <a:t>of a teacher.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/>
              <a:t>KEY:</a:t>
            </a:r>
          </a:p>
        </p:txBody>
      </p:sp>
    </p:spTree>
    <p:extLst>
      <p:ext uri="{BB962C8B-B14F-4D97-AF65-F5344CB8AC3E}">
        <p14:creationId xmlns:p14="http://schemas.microsoft.com/office/powerpoint/2010/main" val="172476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7. a new sports </a:t>
            </a:r>
            <a:r>
              <a:rPr lang="en-US" sz="2500" dirty="0" smtClean="0">
                <a:solidFill>
                  <a:srgbClr val="FF0000"/>
                </a:solidFill>
              </a:rPr>
              <a:t>facility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700" dirty="0">
              <a:solidFill>
                <a:srgbClr val="FF0000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8. There's water on the floor - we must have a </a:t>
            </a:r>
            <a:r>
              <a:rPr lang="en-US" sz="2500" dirty="0" smtClean="0">
                <a:solidFill>
                  <a:srgbClr val="FF0000"/>
                </a:solidFill>
              </a:rPr>
              <a:t>leak</a:t>
            </a:r>
            <a:r>
              <a:rPr lang="en-US" sz="2500" dirty="0" smtClean="0">
                <a:solidFill>
                  <a:prstClr val="black"/>
                </a:solidFill>
              </a:rPr>
              <a:t>.</a:t>
            </a:r>
            <a:endParaRPr lang="en-US" sz="25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9. a health/fire </a:t>
            </a:r>
            <a:r>
              <a:rPr lang="en-US" sz="2500" dirty="0" smtClean="0">
                <a:solidFill>
                  <a:srgbClr val="FF0000"/>
                </a:solidFill>
              </a:rPr>
              <a:t>hazard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10. A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crib </a:t>
            </a:r>
            <a:r>
              <a:rPr lang="en-US" sz="2500" dirty="0">
                <a:solidFill>
                  <a:prstClr val="black"/>
                </a:solidFill>
              </a:rPr>
              <a:t>is a bed for a small baby.</a:t>
            </a:r>
          </a:p>
          <a:p>
            <a:pPr marL="109728" lvl="0" indent="0">
              <a:buClr>
                <a:srgbClr val="72A376"/>
              </a:buClr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11. I've put the list of players up on the </a:t>
            </a:r>
            <a:r>
              <a:rPr lang="en-US" sz="2500" dirty="0" smtClean="0">
                <a:solidFill>
                  <a:srgbClr val="FF0000"/>
                </a:solidFill>
              </a:rPr>
              <a:t>bulletin board</a:t>
            </a:r>
            <a:r>
              <a:rPr lang="en-US" sz="2500" dirty="0" smtClean="0">
                <a:solidFill>
                  <a:prstClr val="black"/>
                </a:solidFill>
              </a:rPr>
              <a:t>.</a:t>
            </a:r>
            <a:endParaRPr lang="en-US" sz="25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12. roof </a:t>
            </a:r>
            <a:r>
              <a:rPr lang="en-US" sz="2500" dirty="0" smtClean="0">
                <a:solidFill>
                  <a:srgbClr val="FF0000"/>
                </a:solidFill>
              </a:rPr>
              <a:t>tiles</a:t>
            </a:r>
            <a:r>
              <a:rPr lang="en-US" sz="2500" dirty="0" smtClean="0">
                <a:solidFill>
                  <a:prstClr val="black"/>
                </a:solidFill>
              </a:rPr>
              <a:t>, </a:t>
            </a:r>
            <a:r>
              <a:rPr lang="en-US" sz="2500" dirty="0">
                <a:solidFill>
                  <a:prstClr val="black"/>
                </a:solidFill>
              </a:rPr>
              <a:t>floor </a:t>
            </a:r>
            <a:r>
              <a:rPr lang="en-US" sz="2500" dirty="0" smtClean="0">
                <a:solidFill>
                  <a:srgbClr val="FF0000"/>
                </a:solidFill>
              </a:rPr>
              <a:t>tiles</a:t>
            </a:r>
            <a:r>
              <a:rPr lang="en-US" sz="2500" dirty="0" smtClean="0">
                <a:solidFill>
                  <a:prstClr val="black"/>
                </a:solidFill>
              </a:rPr>
              <a:t>, </a:t>
            </a:r>
            <a:r>
              <a:rPr lang="en-US" sz="2500" dirty="0">
                <a:solidFill>
                  <a:prstClr val="black"/>
                </a:solidFill>
              </a:rPr>
              <a:t>ceramic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tiles</a:t>
            </a:r>
            <a:r>
              <a:rPr lang="en-US" sz="2500" dirty="0">
                <a:solidFill>
                  <a:prstClr val="black"/>
                </a:solidFill>
              </a:rPr>
              <a:t>, carpet </a:t>
            </a:r>
            <a:r>
              <a:rPr lang="en-US" sz="2500" dirty="0" smtClean="0">
                <a:solidFill>
                  <a:srgbClr val="FF0000"/>
                </a:solidFill>
              </a:rPr>
              <a:t>tiles</a:t>
            </a:r>
            <a:endParaRPr lang="en-US" sz="2500" dirty="0">
              <a:solidFill>
                <a:srgbClr val="FF0000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72A376"/>
              </a:buClr>
              <a:buNone/>
            </a:pPr>
            <a:r>
              <a:rPr lang="en-US" sz="2500" dirty="0">
                <a:solidFill>
                  <a:prstClr val="black"/>
                </a:solidFill>
              </a:rPr>
              <a:t>13. Each shelf is fixed to the wall with just three </a:t>
            </a:r>
            <a:r>
              <a:rPr lang="en-US" sz="2500" dirty="0" smtClean="0">
                <a:solidFill>
                  <a:srgbClr val="FF0000"/>
                </a:solidFill>
              </a:rPr>
              <a:t>screws</a:t>
            </a:r>
            <a:r>
              <a:rPr lang="en-US" sz="2500" dirty="0">
                <a:solidFill>
                  <a:prstClr val="black"/>
                </a:solidFill>
              </a:rPr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35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lvl="0"/>
            <a:r>
              <a:rPr lang="sr-Latn-CS" sz="3600" dirty="0"/>
              <a:t>What sorts of hazards may threat small children in nursery school</a:t>
            </a:r>
            <a:r>
              <a:rPr lang="sr-Latn-CS" sz="3600" dirty="0" smtClean="0"/>
              <a:t>?</a:t>
            </a:r>
            <a:endParaRPr lang="en-US" sz="3600" dirty="0" smtClean="0"/>
          </a:p>
          <a:p>
            <a:pPr marL="109728" lvl="0" indent="0">
              <a:buNone/>
            </a:pPr>
            <a:endParaRPr lang="en-US" sz="1600" dirty="0"/>
          </a:p>
          <a:p>
            <a:pPr lvl="0"/>
            <a:r>
              <a:rPr lang="sr-Latn-CS" sz="3600" dirty="0" err="1" smtClean="0"/>
              <a:t>What</a:t>
            </a:r>
            <a:r>
              <a:rPr lang="sr-Latn-CS" sz="3600" dirty="0" smtClean="0"/>
              <a:t> </a:t>
            </a:r>
            <a:r>
              <a:rPr lang="sr-Latn-CS" sz="3600" dirty="0"/>
              <a:t>is the </a:t>
            </a:r>
            <a:r>
              <a:rPr lang="sr-Latn-CS" sz="3600" dirty="0" err="1"/>
              <a:t>situation</a:t>
            </a:r>
            <a:r>
              <a:rPr lang="sr-Latn-CS" sz="3600" dirty="0"/>
              <a:t> in </a:t>
            </a:r>
            <a:r>
              <a:rPr lang="sr-Latn-CS" sz="3600" dirty="0" err="1"/>
              <a:t>our</a:t>
            </a:r>
            <a:r>
              <a:rPr lang="sr-Latn-CS" sz="3600" dirty="0"/>
              <a:t> </a:t>
            </a:r>
            <a:r>
              <a:rPr lang="sr-Latn-CS" sz="3600" dirty="0" err="1"/>
              <a:t>nursery</a:t>
            </a:r>
            <a:r>
              <a:rPr lang="sr-Latn-CS" sz="3600" dirty="0"/>
              <a:t> </a:t>
            </a:r>
            <a:r>
              <a:rPr lang="sr-Latn-CS" sz="3600" dirty="0" err="1"/>
              <a:t>schools</a:t>
            </a:r>
            <a:r>
              <a:rPr lang="sr-Latn-CS" sz="3600" dirty="0"/>
              <a:t>? Would  you change anything</a:t>
            </a:r>
            <a:r>
              <a:rPr lang="sr-Latn-CS" sz="3600" dirty="0" smtClean="0"/>
              <a:t>?</a:t>
            </a:r>
            <a:endParaRPr lang="en-US" sz="3600" dirty="0" smtClean="0"/>
          </a:p>
          <a:p>
            <a:pPr lvl="0"/>
            <a:endParaRPr lang="en-US" sz="36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r-Latn-CS" b="1" dirty="0" smtClean="0"/>
              <a:t>Answer the following questions: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/>
              <a:t>This </a:t>
            </a:r>
            <a:r>
              <a:rPr lang="en-US" sz="3200" b="1" dirty="0"/>
              <a:t>is the </a:t>
            </a:r>
            <a:r>
              <a:rPr lang="en-US" sz="3200" b="1" dirty="0" smtClean="0"/>
              <a:t>third topic </a:t>
            </a:r>
            <a:r>
              <a:rPr lang="en-US" sz="3200" b="1" dirty="0"/>
              <a:t>for test 1</a:t>
            </a:r>
            <a:r>
              <a:rPr lang="en-US" sz="3200" b="1" dirty="0" smtClean="0"/>
              <a:t>:</a:t>
            </a:r>
          </a:p>
          <a:p>
            <a:pPr marL="109728" indent="0">
              <a:buNone/>
            </a:pPr>
            <a:endParaRPr lang="en-US" sz="3200" b="1" dirty="0"/>
          </a:p>
          <a:p>
            <a:pPr marL="109728" indent="0">
              <a:buNone/>
            </a:pPr>
            <a:r>
              <a:rPr lang="en-US" sz="3200" dirty="0" smtClean="0"/>
              <a:t>What, in your opinion, </a:t>
            </a:r>
            <a:r>
              <a:rPr lang="en-US" sz="3200" dirty="0"/>
              <a:t>are the </a:t>
            </a:r>
            <a:r>
              <a:rPr lang="en-US" sz="3200" dirty="0" smtClean="0"/>
              <a:t>most important safety </a:t>
            </a:r>
            <a:r>
              <a:rPr lang="en-US" sz="3200" dirty="0"/>
              <a:t>measures in nursery school</a:t>
            </a:r>
            <a:r>
              <a:rPr lang="en-US" sz="3200" dirty="0" smtClean="0"/>
              <a:t>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011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sr-Latn-CS" sz="3200" dirty="0"/>
              <a:t>There are many types and locations of child care </a:t>
            </a:r>
            <a:r>
              <a:rPr lang="en-US" sz="3200" dirty="0" err="1" smtClean="0"/>
              <a:t>centre</a:t>
            </a:r>
            <a:r>
              <a:rPr lang="sr-Latn-CS" sz="3200" dirty="0" smtClean="0"/>
              <a:t>s</a:t>
            </a:r>
            <a:r>
              <a:rPr lang="sr-Latn-CS" sz="3200" dirty="0"/>
              <a:t>. </a:t>
            </a:r>
            <a:endParaRPr lang="sr-Latn-CS" sz="3200" dirty="0" smtClean="0"/>
          </a:p>
          <a:p>
            <a:r>
              <a:rPr lang="sr-Latn-CS" sz="3200" dirty="0"/>
              <a:t>Keeping children safe involves </a:t>
            </a:r>
            <a:r>
              <a:rPr lang="sr-Latn-CS" sz="3200" b="1" dirty="0" smtClean="0"/>
              <a:t>education</a:t>
            </a:r>
            <a:r>
              <a:rPr lang="en-US" sz="3200" b="1" dirty="0" smtClean="0"/>
              <a:t> </a:t>
            </a:r>
            <a:r>
              <a:rPr lang="en-US" sz="3200" dirty="0" smtClean="0"/>
              <a:t>(teaching them how to look after themselves, to be careful)</a:t>
            </a:r>
            <a:r>
              <a:rPr lang="sr-Latn-CS" sz="3200" b="1" dirty="0" smtClean="0"/>
              <a:t>, supervision </a:t>
            </a:r>
            <a:r>
              <a:rPr lang="en-US" sz="3200" dirty="0" smtClean="0"/>
              <a:t>(looking after them yourself) </a:t>
            </a:r>
            <a:r>
              <a:rPr lang="sr-Latn-CS" sz="3200" dirty="0" smtClean="0"/>
              <a:t>and </a:t>
            </a:r>
            <a:r>
              <a:rPr lang="sr-Latn-CS" sz="3200" b="1" dirty="0" smtClean="0"/>
              <a:t>environment</a:t>
            </a:r>
            <a:r>
              <a:rPr lang="en-US" sz="3200" dirty="0" smtClean="0"/>
              <a:t>. In this lesson we are going to focus on </a:t>
            </a:r>
            <a:r>
              <a:rPr lang="sr-Latn-CS" sz="3200" dirty="0" smtClean="0"/>
              <a:t>environment</a:t>
            </a:r>
            <a:r>
              <a:rPr lang="en-US" sz="3200" dirty="0" smtClean="0"/>
              <a:t>, as </a:t>
            </a:r>
            <a:r>
              <a:rPr lang="sr-Latn-CS" sz="3200" dirty="0" smtClean="0"/>
              <a:t>the </a:t>
            </a:r>
            <a:r>
              <a:rPr lang="sr-Latn-CS" sz="3200" dirty="0"/>
              <a:t>most crucial.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52839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sz="1000" b="1" dirty="0" smtClean="0"/>
          </a:p>
          <a:p>
            <a:pPr marL="109728" indent="0">
              <a:buNone/>
            </a:pPr>
            <a:r>
              <a:rPr lang="en-US" sz="4000" b="1" dirty="0" smtClean="0"/>
              <a:t>Parts of the facility that you should check:</a:t>
            </a:r>
          </a:p>
          <a:p>
            <a:pPr marL="109728" indent="0">
              <a:buNone/>
            </a:pPr>
            <a:endParaRPr lang="en-US" sz="2100" b="1" dirty="0" smtClean="0"/>
          </a:p>
          <a:p>
            <a:r>
              <a:rPr lang="sr-Latn-CS" sz="4000" b="1" u="sng" dirty="0" smtClean="0"/>
              <a:t>Entrances </a:t>
            </a:r>
            <a:r>
              <a:rPr lang="sr-Latn-CS" sz="4000" b="1" u="sng" dirty="0"/>
              <a:t>and </a:t>
            </a:r>
            <a:r>
              <a:rPr lang="sr-Latn-CS" sz="4000" b="1" u="sng" dirty="0" smtClean="0"/>
              <a:t>Exits</a:t>
            </a:r>
          </a:p>
          <a:p>
            <a:pPr>
              <a:buNone/>
            </a:pPr>
            <a:endParaRPr lang="sr-Latn-CS" sz="800" b="1" u="sng" dirty="0" smtClean="0"/>
          </a:p>
          <a:p>
            <a:pPr>
              <a:buFontTx/>
              <a:buChar char="-"/>
            </a:pPr>
            <a:r>
              <a:rPr lang="sr-Latn-CS" sz="4000" dirty="0" smtClean="0"/>
              <a:t>Steps</a:t>
            </a:r>
            <a:r>
              <a:rPr lang="en-US" sz="4000" dirty="0" smtClean="0"/>
              <a:t> (should have handrails)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sr-Latn-CS" sz="4000" dirty="0" smtClean="0"/>
              <a:t>Doors</a:t>
            </a:r>
            <a:r>
              <a:rPr lang="en-US" sz="4000" dirty="0" smtClean="0"/>
              <a:t> (unlocked or with panic bars)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sr-Latn-CS" sz="4000" dirty="0" smtClean="0"/>
              <a:t>Hallways</a:t>
            </a:r>
            <a:r>
              <a:rPr lang="en-US" sz="4000" dirty="0" smtClean="0"/>
              <a:t> (with enough light)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en-U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sr-Latn-C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It </a:t>
            </a:r>
            <a:r>
              <a:rPr lang="sr-Latn-CS" sz="36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>can be difficult to identify hazards in a fully furnished classroom or </a:t>
            </a:r>
            <a:r>
              <a:rPr lang="sr-Latn-C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play</a:t>
            </a:r>
            <a:r>
              <a:rPr lang="en-U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</a:t>
            </a:r>
            <a:r>
              <a:rPr lang="sr-Latn-C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area</a:t>
            </a:r>
            <a:r>
              <a:rPr lang="en-U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, so these are some instructions on</a:t>
            </a:r>
            <a:r>
              <a:rPr lang="sr-Latn-C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 </a:t>
            </a:r>
            <a:r>
              <a:rPr lang="en-US" sz="3600" u="sng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how </a:t>
            </a:r>
            <a:r>
              <a:rPr lang="en-US" sz="3600" u="sng" dirty="0">
                <a:solidFill>
                  <a:prstClr val="black"/>
                </a:solidFill>
                <a:effectLst/>
                <a:ea typeface="+mn-ea"/>
                <a:cs typeface="+mn-cs"/>
              </a:rPr>
              <a:t>to inspect the facility from bottom to </a:t>
            </a:r>
            <a:r>
              <a:rPr lang="en-US" sz="3600" u="sng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top</a:t>
            </a:r>
            <a:r>
              <a:rPr lang="en-US" sz="36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:</a:t>
            </a:r>
            <a:r>
              <a:rPr lang="sr-Latn-CS" sz="32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sr-Latn-CS" sz="32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r>
              <a:rPr lang="sr-Latn-CS" sz="4000" b="1" u="sng" dirty="0" smtClean="0"/>
              <a:t>Windows</a:t>
            </a:r>
          </a:p>
          <a:p>
            <a:pPr>
              <a:buNone/>
            </a:pPr>
            <a:endParaRPr lang="sr-Latn-CS" sz="800" b="1" u="sng" dirty="0" smtClean="0"/>
          </a:p>
          <a:p>
            <a:pPr>
              <a:buNone/>
            </a:pPr>
            <a:r>
              <a:rPr lang="sr-Latn-CS" sz="4000" dirty="0" smtClean="0"/>
              <a:t>-</a:t>
            </a:r>
            <a:r>
              <a:rPr lang="en-US" sz="4000" dirty="0" smtClean="0"/>
              <a:t> best safety measure is to </a:t>
            </a:r>
            <a:r>
              <a:rPr lang="en-US" sz="4000" dirty="0"/>
              <a:t>p</a:t>
            </a:r>
            <a:r>
              <a:rPr lang="sr-Latn-CS" sz="4000" dirty="0" smtClean="0"/>
              <a:t>revent access</a:t>
            </a:r>
            <a:r>
              <a:rPr lang="en-US" sz="4000" dirty="0" smtClean="0"/>
              <a:t> to them by barriers</a:t>
            </a:r>
          </a:p>
          <a:p>
            <a:pPr>
              <a:buNone/>
            </a:pPr>
            <a:r>
              <a:rPr lang="en-US" sz="4000" dirty="0" smtClean="0"/>
              <a:t>- they should not open more than 8-9 cm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386603"/>
          </a:xfrm>
        </p:spPr>
        <p:txBody>
          <a:bodyPr>
            <a:noAutofit/>
          </a:bodyPr>
          <a:lstStyle/>
          <a:p>
            <a:r>
              <a:rPr lang="sr-Latn-CS" sz="4000" b="1" u="sng" dirty="0" err="1" smtClean="0"/>
              <a:t>Floors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 marL="109728" indent="0">
              <a:buNone/>
            </a:pPr>
            <a:r>
              <a:rPr lang="en-US" sz="4000" dirty="0" smtClean="0"/>
              <a:t>-</a:t>
            </a:r>
            <a:r>
              <a:rPr lang="en-US" sz="3600" dirty="0"/>
              <a:t>A</a:t>
            </a:r>
            <a:r>
              <a:rPr lang="en-US" sz="3600" dirty="0" smtClean="0"/>
              <a:t> </a:t>
            </a:r>
            <a:r>
              <a:rPr lang="sr-Latn-CS" sz="3600" dirty="0" smtClean="0"/>
              <a:t>baby’s line of vision </a:t>
            </a:r>
            <a:r>
              <a:rPr lang="en-US" sz="3600" dirty="0" smtClean="0"/>
              <a:t>is </a:t>
            </a:r>
            <a:r>
              <a:rPr lang="sr-Latn-CS" sz="3600" dirty="0" smtClean="0"/>
              <a:t>not the same as an adult’s</a:t>
            </a:r>
            <a:r>
              <a:rPr lang="en-US" sz="3600" dirty="0" smtClean="0"/>
              <a:t>, so you should crawl in order to check if there are any:</a:t>
            </a:r>
            <a:r>
              <a:rPr lang="en-US" sz="3600" dirty="0"/>
              <a:t> </a:t>
            </a:r>
            <a:r>
              <a:rPr lang="en-US" sz="3600" dirty="0" smtClean="0"/>
              <a:t>c</a:t>
            </a:r>
            <a:r>
              <a:rPr lang="sr-Latn-CS" sz="3600" dirty="0" smtClean="0"/>
              <a:t>hoking hazards</a:t>
            </a:r>
            <a:r>
              <a:rPr lang="en-US" sz="3600" dirty="0" smtClean="0"/>
              <a:t>, </a:t>
            </a:r>
            <a:r>
              <a:rPr lang="en-US" sz="3600" dirty="0"/>
              <a:t>d</a:t>
            </a:r>
            <a:r>
              <a:rPr lang="sr-Latn-CS" sz="3600" dirty="0" smtClean="0"/>
              <a:t>irt,</a:t>
            </a:r>
            <a:r>
              <a:rPr lang="en-US" sz="3600" dirty="0" smtClean="0"/>
              <a:t> </a:t>
            </a:r>
            <a:r>
              <a:rPr lang="sr-Latn-CS" sz="3600" dirty="0" smtClean="0"/>
              <a:t>chemicals</a:t>
            </a:r>
          </a:p>
          <a:p>
            <a:pPr>
              <a:buFontTx/>
              <a:buChar char="-"/>
            </a:pPr>
            <a:r>
              <a:rPr lang="sr-Latn-CS" sz="3600" dirty="0" smtClean="0"/>
              <a:t>Rugs, floor tiles and baseboards </a:t>
            </a:r>
            <a:r>
              <a:rPr lang="en-US" sz="3600" dirty="0" smtClean="0"/>
              <a:t>must be clean and safe</a:t>
            </a:r>
            <a:endParaRPr lang="sr-Latn-CS" sz="3600" dirty="0" smtClean="0"/>
          </a:p>
          <a:p>
            <a:pPr>
              <a:buFontTx/>
              <a:buChar char="-"/>
            </a:pPr>
            <a:r>
              <a:rPr lang="sr-Latn-CS" sz="3600" dirty="0" smtClean="0"/>
              <a:t>Daily “floor check”</a:t>
            </a:r>
            <a:r>
              <a:rPr lang="en-US" sz="3600" dirty="0" smtClean="0"/>
              <a:t> is necessary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10000"/>
          </a:bodyPr>
          <a:lstStyle/>
          <a:p>
            <a:r>
              <a:rPr lang="sr-Latn-CS" sz="4000" b="1" u="sng" dirty="0" err="1" smtClean="0"/>
              <a:t>Walls</a:t>
            </a:r>
            <a:r>
              <a:rPr lang="sr-Latn-CS" sz="4000" b="1" u="sng" dirty="0" smtClean="0"/>
              <a:t> </a:t>
            </a:r>
          </a:p>
          <a:p>
            <a:pPr>
              <a:buNone/>
            </a:pPr>
            <a:r>
              <a:rPr lang="sr-Latn-CS" sz="4000" dirty="0" smtClean="0"/>
              <a:t>-Electrical outlets</a:t>
            </a:r>
            <a:r>
              <a:rPr lang="en-US" sz="4000" dirty="0" smtClean="0"/>
              <a:t> must have covers</a:t>
            </a:r>
            <a:r>
              <a:rPr lang="sr-Latn-CS" sz="4000" dirty="0" smtClean="0"/>
              <a:t> </a:t>
            </a:r>
          </a:p>
          <a:p>
            <a:pPr>
              <a:buFontTx/>
              <a:buChar char="-"/>
            </a:pPr>
            <a:r>
              <a:rPr lang="sr-Latn-CS" sz="4000" dirty="0" smtClean="0"/>
              <a:t>Wall </a:t>
            </a:r>
            <a:r>
              <a:rPr lang="en-US" sz="4000" dirty="0" smtClean="0"/>
              <a:t>decoration</a:t>
            </a:r>
            <a:r>
              <a:rPr lang="sr-Latn-CS" sz="4000" dirty="0" smtClean="0"/>
              <a:t>s</a:t>
            </a:r>
            <a:r>
              <a:rPr lang="en-US" sz="4000" dirty="0" smtClean="0"/>
              <a:t> and pictures must be lightweight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sr-Latn-CS" sz="4000" dirty="0" smtClean="0"/>
              <a:t>Bulletin boards</a:t>
            </a:r>
            <a:r>
              <a:rPr lang="en-US" sz="4000" dirty="0" smtClean="0"/>
              <a:t> should be securely fastened to walls</a:t>
            </a:r>
          </a:p>
          <a:p>
            <a:pPr>
              <a:buFontTx/>
              <a:buChar char="-"/>
            </a:pPr>
            <a:r>
              <a:rPr lang="en-US" sz="4000" dirty="0" smtClean="0"/>
              <a:t>Heating units must not be too hot</a:t>
            </a:r>
            <a:endParaRPr lang="sr-Latn-C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sr-Latn-CS" sz="4000" b="1" u="sng" dirty="0" err="1" smtClean="0"/>
              <a:t>Ceilings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>
              <a:buFontTx/>
              <a:buChar char="-"/>
            </a:pPr>
            <a:r>
              <a:rPr lang="en-US" sz="4000" dirty="0" smtClean="0"/>
              <a:t>Check if there are any r</a:t>
            </a:r>
            <a:r>
              <a:rPr lang="sr-Latn-CS" sz="4000" dirty="0" smtClean="0"/>
              <a:t>oof leaks </a:t>
            </a:r>
          </a:p>
          <a:p>
            <a:pPr lvl="0">
              <a:buClr>
                <a:srgbClr val="72A376"/>
              </a:buClr>
              <a:buFontTx/>
              <a:buChar char="-"/>
            </a:pPr>
            <a:r>
              <a:rPr lang="sr-Latn-CS" sz="4000" dirty="0" smtClean="0"/>
              <a:t>Light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and s</a:t>
            </a:r>
            <a:r>
              <a:rPr lang="sr-Latn-CS" sz="4000" dirty="0" smtClean="0">
                <a:solidFill>
                  <a:prstClr val="black"/>
                </a:solidFill>
              </a:rPr>
              <a:t>moke detectors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 smtClean="0"/>
              <a:t>must be checked regularly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sr-Latn-CS" sz="4000" dirty="0" smtClean="0"/>
              <a:t>Decorations</a:t>
            </a:r>
            <a:r>
              <a:rPr lang="en-US" sz="4000" dirty="0" smtClean="0"/>
              <a:t> must be </a:t>
            </a:r>
            <a:r>
              <a:rPr lang="en-US" sz="4000" dirty="0" err="1" smtClean="0"/>
              <a:t>ligtweight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lnSpcReduction="10000"/>
          </a:bodyPr>
          <a:lstStyle/>
          <a:p>
            <a:r>
              <a:rPr lang="sr-Latn-CS" sz="4000" b="1" u="sng" dirty="0" err="1" smtClean="0"/>
              <a:t>Furniture</a:t>
            </a:r>
            <a:endParaRPr lang="sr-Latn-CS" sz="4000" b="1" u="sng" dirty="0" smtClean="0"/>
          </a:p>
          <a:p>
            <a:pPr>
              <a:buNone/>
            </a:pPr>
            <a:endParaRPr lang="sr-Latn-CS" sz="800" b="1" u="sng" dirty="0" smtClean="0"/>
          </a:p>
          <a:p>
            <a:pPr>
              <a:buFontTx/>
              <a:buChar char="-"/>
            </a:pPr>
            <a:r>
              <a:rPr lang="en-US" sz="4000" dirty="0" smtClean="0"/>
              <a:t>Check </a:t>
            </a:r>
            <a:r>
              <a:rPr lang="en-US" sz="4000" dirty="0"/>
              <a:t>s</a:t>
            </a:r>
            <a:r>
              <a:rPr lang="sr-Latn-CS" sz="4000" dirty="0" smtClean="0"/>
              <a:t>crews, nails</a:t>
            </a:r>
            <a:r>
              <a:rPr lang="en-US" sz="4000" dirty="0" smtClean="0"/>
              <a:t>…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en-US" sz="4000" dirty="0" smtClean="0"/>
              <a:t>Furniture should be with r</a:t>
            </a:r>
            <a:r>
              <a:rPr lang="sr-Latn-CS" sz="4000" dirty="0" smtClean="0"/>
              <a:t>ounded </a:t>
            </a:r>
            <a:r>
              <a:rPr lang="sr-Latn-CS" sz="4000" dirty="0"/>
              <a:t>edges and </a:t>
            </a:r>
            <a:r>
              <a:rPr lang="sr-Latn-CS" sz="4000" dirty="0" smtClean="0"/>
              <a:t>corners</a:t>
            </a:r>
          </a:p>
          <a:p>
            <a:pPr>
              <a:buFontTx/>
              <a:buChar char="-"/>
            </a:pPr>
            <a:r>
              <a:rPr lang="sr-Latn-CS" sz="4000" dirty="0" smtClean="0"/>
              <a:t>Stability</a:t>
            </a:r>
            <a:r>
              <a:rPr lang="en-US" sz="4000" dirty="0" smtClean="0"/>
              <a:t> of furniture is very important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en-US" sz="4000" dirty="0" smtClean="0"/>
              <a:t>Check if there are any o</a:t>
            </a:r>
            <a:r>
              <a:rPr lang="sr-Latn-CS" sz="4000" dirty="0" smtClean="0"/>
              <a:t>bjects </a:t>
            </a:r>
            <a:r>
              <a:rPr lang="sr-Latn-CS" sz="4000" dirty="0"/>
              <a:t>which could fall </a:t>
            </a:r>
            <a:endParaRPr lang="sr-Latn-C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1041</TotalTime>
  <Words>1221</Words>
  <Application>Microsoft Office PowerPoint</Application>
  <PresentationFormat>On-screen Show (4:3)</PresentationFormat>
  <Paragraphs>169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 UVODNE NAPOMENE </vt:lpstr>
      <vt:lpstr>Children’s Safety in Nursery School</vt:lpstr>
      <vt:lpstr>Introduction</vt:lpstr>
      <vt:lpstr> It can be difficult to identify hazards in a fully furnished classroom or play area, so these are some instructions on how to inspect the facility from bottom to top: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CONCLUSION:</vt:lpstr>
      <vt:lpstr>VOCABULARY:</vt:lpstr>
      <vt:lpstr>PowerPoint Presentation</vt:lpstr>
      <vt:lpstr>PowerPoint Presentation</vt:lpstr>
      <vt:lpstr>PowerPoint Presentation</vt:lpstr>
      <vt:lpstr>VOCABULARY EXERCISE Fill in the gaps:</vt:lpstr>
      <vt:lpstr>PowerPoint Presentation</vt:lpstr>
      <vt:lpstr>KEY:</vt:lpstr>
      <vt:lpstr>PowerPoint Presentation</vt:lpstr>
      <vt:lpstr> Answer the following questions: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Safety in Nursery School</dc:title>
  <dc:creator>Nigal</dc:creator>
  <cp:lastModifiedBy>User</cp:lastModifiedBy>
  <cp:revision>40</cp:revision>
  <dcterms:created xsi:type="dcterms:W3CDTF">2015-10-21T18:38:24Z</dcterms:created>
  <dcterms:modified xsi:type="dcterms:W3CDTF">2023-11-01T11:49:57Z</dcterms:modified>
</cp:coreProperties>
</file>